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2" roundtripDataSignature="AMtx7miN4MpDvkEC48u3CzAl+/Q6owy5q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2" Type="http://customschemas.google.com/relationships/presentationmetadata" Target="metadata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 スライド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と縦書きテキスト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縦書きタイトルと&#10;縦書きテキスト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白紙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とコンテンツ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セクション見出し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30" name="Google Shape;30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つのコンテンツ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較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のみ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付きのコンテンツ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付きの図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739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10467" y="643467"/>
            <a:ext cx="5571065" cy="5571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D596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"/>
          <p:cNvSpPr/>
          <p:nvPr/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10467" y="643467"/>
            <a:ext cx="5571066" cy="5571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3"/>
          <p:cNvSpPr/>
          <p:nvPr/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0F4861"/>
              </a:gs>
            </a:gsLst>
            <a:lin ang="8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3"/>
          <p:cNvSpPr/>
          <p:nvPr/>
        </p:nvSpPr>
        <p:spPr>
          <a:xfrm flipH="1" rot="10800000">
            <a:off x="-3" y="0"/>
            <a:ext cx="8115306" cy="1590742"/>
          </a:xfrm>
          <a:prstGeom prst="rect">
            <a:avLst/>
          </a:prstGeom>
          <a:gradFill>
            <a:gsLst>
              <a:gs pos="0">
                <a:srgbClr val="156082">
                  <a:alpha val="0"/>
                </a:srgbClr>
              </a:gs>
              <a:gs pos="20000">
                <a:srgbClr val="156082">
                  <a:alpha val="0"/>
                </a:srgbClr>
              </a:gs>
              <a:gs pos="100000">
                <a:srgbClr val="0A3041">
                  <a:alpha val="54901"/>
                </a:srgbClr>
              </a:gs>
            </a:gsLst>
            <a:lin ang="13800001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3"/>
          <p:cNvSpPr/>
          <p:nvPr/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rgbClr val="156082">
                  <a:alpha val="65882"/>
                </a:srgbClr>
              </a:gs>
              <a:gs pos="100000">
                <a:srgbClr val="000000">
                  <a:alpha val="29803"/>
                </a:srgbClr>
              </a:gs>
            </a:gsLst>
            <a:lin ang="13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3"/>
          <p:cNvSpPr/>
          <p:nvPr/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50000">
                <a:srgbClr val="000000">
                  <a:alpha val="0"/>
                </a:srgbClr>
              </a:gs>
              <a:gs pos="99000">
                <a:srgbClr val="0A3041">
                  <a:alpha val="51764"/>
                </a:srgbClr>
              </a:gs>
              <a:gs pos="100000">
                <a:srgbClr val="0A3041">
                  <a:alpha val="51764"/>
                </a:srgbClr>
              </a:gs>
            </a:gsLst>
            <a:lin ang="16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3"/>
          <p:cNvSpPr txBox="1"/>
          <p:nvPr>
            <p:ph type="title"/>
          </p:nvPr>
        </p:nvSpPr>
        <p:spPr>
          <a:xfrm>
            <a:off x="1371599" y="294538"/>
            <a:ext cx="9895951" cy="10336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Arial"/>
              <a:buNone/>
            </a:pPr>
            <a:r>
              <a:rPr b="1" lang="ja-JP" sz="6000" u="sng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～1985年</a:t>
            </a:r>
            <a:endParaRPr/>
          </a:p>
        </p:txBody>
      </p:sp>
      <p:sp>
        <p:nvSpPr>
          <p:cNvPr id="104" name="Google Shape;104;p3"/>
          <p:cNvSpPr txBox="1"/>
          <p:nvPr/>
        </p:nvSpPr>
        <p:spPr>
          <a:xfrm>
            <a:off x="675861" y="1885279"/>
            <a:ext cx="11065565" cy="74481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b="0" i="0" lang="ja-JP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4人兄弟（弟・弟・妹）の長男</a:t>
            </a:r>
            <a:br>
              <a:rPr b="0" i="0" lang="ja-JP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b="0" i="0" lang="ja-JP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地元宇和島市の公立小・中・高卒業</a:t>
            </a:r>
            <a:endParaRPr b="0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b="0" i="0" lang="ja-JP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愛媛県立宇和島東高校では硬式野球部に在籍</a:t>
            </a:r>
            <a:endParaRPr b="0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t/>
            </a:r>
            <a:endParaRPr sz="4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t/>
            </a:r>
            <a:endParaRPr sz="6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t/>
            </a:r>
            <a:endParaRPr sz="6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t/>
            </a:r>
            <a:endParaRPr sz="6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4"/>
          <p:cNvSpPr/>
          <p:nvPr/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0F4861"/>
              </a:gs>
            </a:gsLst>
            <a:lin ang="8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4"/>
          <p:cNvSpPr/>
          <p:nvPr/>
        </p:nvSpPr>
        <p:spPr>
          <a:xfrm flipH="1" rot="10800000">
            <a:off x="-3" y="0"/>
            <a:ext cx="8115306" cy="1590742"/>
          </a:xfrm>
          <a:prstGeom prst="rect">
            <a:avLst/>
          </a:prstGeom>
          <a:gradFill>
            <a:gsLst>
              <a:gs pos="0">
                <a:srgbClr val="156082">
                  <a:alpha val="0"/>
                </a:srgbClr>
              </a:gs>
              <a:gs pos="20000">
                <a:srgbClr val="156082">
                  <a:alpha val="0"/>
                </a:srgbClr>
              </a:gs>
              <a:gs pos="100000">
                <a:srgbClr val="0A3041">
                  <a:alpha val="54901"/>
                </a:srgbClr>
              </a:gs>
            </a:gsLst>
            <a:lin ang="13800001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4"/>
          <p:cNvSpPr/>
          <p:nvPr/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rgbClr val="156082">
                  <a:alpha val="65882"/>
                </a:srgbClr>
              </a:gs>
              <a:gs pos="100000">
                <a:srgbClr val="000000">
                  <a:alpha val="29803"/>
                </a:srgbClr>
              </a:gs>
            </a:gsLst>
            <a:lin ang="13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4"/>
          <p:cNvSpPr/>
          <p:nvPr/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50000">
                <a:srgbClr val="000000">
                  <a:alpha val="0"/>
                </a:srgbClr>
              </a:gs>
              <a:gs pos="99000">
                <a:srgbClr val="0A3041">
                  <a:alpha val="51764"/>
                </a:srgbClr>
              </a:gs>
              <a:gs pos="100000">
                <a:srgbClr val="0A3041">
                  <a:alpha val="51764"/>
                </a:srgbClr>
              </a:gs>
            </a:gsLst>
            <a:lin ang="16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4"/>
          <p:cNvSpPr txBox="1"/>
          <p:nvPr>
            <p:ph type="title"/>
          </p:nvPr>
        </p:nvSpPr>
        <p:spPr>
          <a:xfrm>
            <a:off x="1371599" y="294538"/>
            <a:ext cx="9895951" cy="10336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Arial"/>
              <a:buNone/>
            </a:pPr>
            <a:r>
              <a:rPr b="1" lang="ja-JP" sz="6000" u="sng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1986～1989年</a:t>
            </a:r>
            <a:endParaRPr/>
          </a:p>
        </p:txBody>
      </p:sp>
      <p:sp>
        <p:nvSpPr>
          <p:cNvPr id="115" name="Google Shape;115;p4"/>
          <p:cNvSpPr txBox="1"/>
          <p:nvPr/>
        </p:nvSpPr>
        <p:spPr>
          <a:xfrm>
            <a:off x="662609" y="1891970"/>
            <a:ext cx="11065500" cy="40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22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ja-JP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1986年　駿台予備校お茶の水校</a:t>
            </a:r>
            <a:br>
              <a:rPr lang="ja-JP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3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22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ja-JP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1987年　産経新聞奨学生（四谷三丁目専売所）</a:t>
            </a:r>
            <a:br>
              <a:rPr lang="ja-JP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3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22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ja-JP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1988年　シェラトン・グランデ・トーキョーベイ・ホテル　　　　　　　　　　　　　		　（ルームサービスウェイター）</a:t>
            </a:r>
            <a:br>
              <a:rPr lang="ja-JP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3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22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ja-JP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1989年　日産自動車武蔵村山工場（期間工）</a:t>
            </a:r>
            <a:endParaRPr sz="3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4"/>
          <p:cNvSpPr txBox="1"/>
          <p:nvPr/>
        </p:nvSpPr>
        <p:spPr>
          <a:xfrm>
            <a:off x="8727125" y="4517325"/>
            <a:ext cx="31026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000">
                <a:solidFill>
                  <a:schemeClr val="dk1"/>
                </a:solidFill>
              </a:rPr>
              <a:t>受験までの生活費を稼いだら仕事を辞めた結果、毎年転職していました。</a:t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5"/>
          <p:cNvSpPr/>
          <p:nvPr/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0F4861"/>
              </a:gs>
            </a:gsLst>
            <a:lin ang="8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5"/>
          <p:cNvSpPr/>
          <p:nvPr/>
        </p:nvSpPr>
        <p:spPr>
          <a:xfrm flipH="1" rot="10800000">
            <a:off x="-3" y="0"/>
            <a:ext cx="8115306" cy="1590742"/>
          </a:xfrm>
          <a:prstGeom prst="rect">
            <a:avLst/>
          </a:prstGeom>
          <a:gradFill>
            <a:gsLst>
              <a:gs pos="0">
                <a:srgbClr val="156082">
                  <a:alpha val="0"/>
                </a:srgbClr>
              </a:gs>
              <a:gs pos="20000">
                <a:srgbClr val="156082">
                  <a:alpha val="0"/>
                </a:srgbClr>
              </a:gs>
              <a:gs pos="100000">
                <a:srgbClr val="0A3041">
                  <a:alpha val="54901"/>
                </a:srgbClr>
              </a:gs>
            </a:gsLst>
            <a:lin ang="13800001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5"/>
          <p:cNvSpPr/>
          <p:nvPr/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rgbClr val="156082">
                  <a:alpha val="65882"/>
                </a:srgbClr>
              </a:gs>
              <a:gs pos="100000">
                <a:srgbClr val="000000">
                  <a:alpha val="29803"/>
                </a:srgbClr>
              </a:gs>
            </a:gsLst>
            <a:lin ang="13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5"/>
          <p:cNvSpPr/>
          <p:nvPr/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50000">
                <a:srgbClr val="000000">
                  <a:alpha val="0"/>
                </a:srgbClr>
              </a:gs>
              <a:gs pos="99000">
                <a:srgbClr val="0A3041">
                  <a:alpha val="51764"/>
                </a:srgbClr>
              </a:gs>
              <a:gs pos="100000">
                <a:srgbClr val="0A3041">
                  <a:alpha val="51764"/>
                </a:srgbClr>
              </a:gs>
            </a:gsLst>
            <a:lin ang="16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5"/>
          <p:cNvSpPr txBox="1"/>
          <p:nvPr>
            <p:ph type="title"/>
          </p:nvPr>
        </p:nvSpPr>
        <p:spPr>
          <a:xfrm>
            <a:off x="1371599" y="294538"/>
            <a:ext cx="9895951" cy="10336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Arial"/>
              <a:buNone/>
            </a:pPr>
            <a:r>
              <a:rPr b="1" lang="ja-JP" sz="6000" u="sng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1990～1994年</a:t>
            </a:r>
            <a:endParaRPr/>
          </a:p>
        </p:txBody>
      </p:sp>
      <p:sp>
        <p:nvSpPr>
          <p:cNvPr id="127" name="Google Shape;127;p5"/>
          <p:cNvSpPr txBox="1"/>
          <p:nvPr/>
        </p:nvSpPr>
        <p:spPr>
          <a:xfrm>
            <a:off x="662609" y="1891970"/>
            <a:ext cx="11065565" cy="46782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ja-JP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1990年　京都大学経済学部入学</a:t>
            </a:r>
            <a:br>
              <a:rPr lang="ja-JP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4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ja-JP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会計学（企業分析）専攻</a:t>
            </a:r>
            <a:endParaRPr sz="4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ja-JP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軟式野球同好会に所属</a:t>
            </a:r>
            <a:br>
              <a:rPr lang="ja-JP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ja-JP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（近畿学生軟式野球連盟加盟／一部昇格）</a:t>
            </a:r>
            <a:br>
              <a:rPr lang="ja-JP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4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6"/>
          <p:cNvSpPr/>
          <p:nvPr/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0F4861"/>
              </a:gs>
            </a:gsLst>
            <a:lin ang="8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6"/>
          <p:cNvSpPr/>
          <p:nvPr/>
        </p:nvSpPr>
        <p:spPr>
          <a:xfrm flipH="1" rot="10800000">
            <a:off x="-3" y="0"/>
            <a:ext cx="8115306" cy="1590742"/>
          </a:xfrm>
          <a:prstGeom prst="rect">
            <a:avLst/>
          </a:prstGeom>
          <a:gradFill>
            <a:gsLst>
              <a:gs pos="0">
                <a:srgbClr val="156082">
                  <a:alpha val="0"/>
                </a:srgbClr>
              </a:gs>
              <a:gs pos="20000">
                <a:srgbClr val="156082">
                  <a:alpha val="0"/>
                </a:srgbClr>
              </a:gs>
              <a:gs pos="100000">
                <a:srgbClr val="0A3041">
                  <a:alpha val="54901"/>
                </a:srgbClr>
              </a:gs>
            </a:gsLst>
            <a:lin ang="13800001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6"/>
          <p:cNvSpPr/>
          <p:nvPr/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rgbClr val="156082">
                  <a:alpha val="65882"/>
                </a:srgbClr>
              </a:gs>
              <a:gs pos="100000">
                <a:srgbClr val="000000">
                  <a:alpha val="29803"/>
                </a:srgbClr>
              </a:gs>
            </a:gsLst>
            <a:lin ang="13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6"/>
          <p:cNvSpPr/>
          <p:nvPr/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50000">
                <a:srgbClr val="000000">
                  <a:alpha val="0"/>
                </a:srgbClr>
              </a:gs>
              <a:gs pos="99000">
                <a:srgbClr val="0A3041">
                  <a:alpha val="51764"/>
                </a:srgbClr>
              </a:gs>
              <a:gs pos="100000">
                <a:srgbClr val="0A3041">
                  <a:alpha val="51764"/>
                </a:srgbClr>
              </a:gs>
            </a:gsLst>
            <a:lin ang="16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6"/>
          <p:cNvSpPr txBox="1"/>
          <p:nvPr>
            <p:ph type="title"/>
          </p:nvPr>
        </p:nvSpPr>
        <p:spPr>
          <a:xfrm>
            <a:off x="1371599" y="294538"/>
            <a:ext cx="9895951" cy="10336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Arial"/>
              <a:buNone/>
            </a:pPr>
            <a:r>
              <a:rPr b="1" lang="ja-JP" sz="6000" u="sng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1994～2016年</a:t>
            </a:r>
            <a:endParaRPr/>
          </a:p>
        </p:txBody>
      </p:sp>
      <p:sp>
        <p:nvSpPr>
          <p:cNvPr id="138" name="Google Shape;138;p6"/>
          <p:cNvSpPr txBox="1"/>
          <p:nvPr/>
        </p:nvSpPr>
        <p:spPr>
          <a:xfrm>
            <a:off x="662609" y="1891970"/>
            <a:ext cx="11065500" cy="42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22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ja-JP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1994年　ケミカル信託銀行入行（業務部）</a:t>
            </a:r>
            <a:endParaRPr sz="3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22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ja-JP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1994年　ケミカル銀行（審査部）</a:t>
            </a:r>
            <a:endParaRPr sz="3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22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ja-JP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1995年　ケミカル銀行（法人営業部</a:t>
            </a:r>
            <a:r>
              <a:rPr lang="ja-JP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）</a:t>
            </a:r>
            <a:endParaRPr sz="3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22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ja-JP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1996年　チェースマンハッタン銀行</a:t>
            </a:r>
            <a:br>
              <a:rPr lang="ja-JP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ja-JP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　　　（金融法人営業部）</a:t>
            </a:r>
            <a:endParaRPr sz="3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22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ja-JP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2000年　JPモルガン・チェース銀行</a:t>
            </a:r>
            <a:br>
              <a:rPr lang="ja-JP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ja-JP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　　　（金融法人営業部）</a:t>
            </a:r>
            <a:endParaRPr sz="3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ja-JP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2016年　退社</a:t>
            </a:r>
            <a:br>
              <a:rPr lang="ja-JP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6"/>
          <p:cNvSpPr txBox="1"/>
          <p:nvPr/>
        </p:nvSpPr>
        <p:spPr>
          <a:xfrm>
            <a:off x="7859200" y="4428475"/>
            <a:ext cx="34083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000">
                <a:solidFill>
                  <a:schemeClr val="dk1"/>
                </a:solidFill>
              </a:rPr>
              <a:t>全て合併による社名変更で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000">
                <a:solidFill>
                  <a:schemeClr val="dk1"/>
                </a:solidFill>
              </a:rPr>
              <a:t>転職はしていません。</a:t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7"/>
          <p:cNvSpPr/>
          <p:nvPr/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0F4861"/>
              </a:gs>
            </a:gsLst>
            <a:lin ang="8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7"/>
          <p:cNvSpPr/>
          <p:nvPr/>
        </p:nvSpPr>
        <p:spPr>
          <a:xfrm flipH="1" rot="10800000">
            <a:off x="-3" y="0"/>
            <a:ext cx="8115306" cy="1590742"/>
          </a:xfrm>
          <a:prstGeom prst="rect">
            <a:avLst/>
          </a:prstGeom>
          <a:gradFill>
            <a:gsLst>
              <a:gs pos="0">
                <a:srgbClr val="156082">
                  <a:alpha val="0"/>
                </a:srgbClr>
              </a:gs>
              <a:gs pos="20000">
                <a:srgbClr val="156082">
                  <a:alpha val="0"/>
                </a:srgbClr>
              </a:gs>
              <a:gs pos="100000">
                <a:srgbClr val="0A3041">
                  <a:alpha val="54901"/>
                </a:srgbClr>
              </a:gs>
            </a:gsLst>
            <a:lin ang="13800001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7"/>
          <p:cNvSpPr/>
          <p:nvPr/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rgbClr val="156082">
                  <a:alpha val="65882"/>
                </a:srgbClr>
              </a:gs>
              <a:gs pos="100000">
                <a:srgbClr val="000000">
                  <a:alpha val="29803"/>
                </a:srgbClr>
              </a:gs>
            </a:gsLst>
            <a:lin ang="13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7"/>
          <p:cNvSpPr/>
          <p:nvPr/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50000">
                <a:srgbClr val="000000">
                  <a:alpha val="0"/>
                </a:srgbClr>
              </a:gs>
              <a:gs pos="99000">
                <a:srgbClr val="0A3041">
                  <a:alpha val="51764"/>
                </a:srgbClr>
              </a:gs>
              <a:gs pos="100000">
                <a:srgbClr val="0A3041">
                  <a:alpha val="51764"/>
                </a:srgbClr>
              </a:gs>
            </a:gsLst>
            <a:lin ang="16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7"/>
          <p:cNvSpPr txBox="1"/>
          <p:nvPr>
            <p:ph type="title"/>
          </p:nvPr>
        </p:nvSpPr>
        <p:spPr>
          <a:xfrm>
            <a:off x="1371599" y="294538"/>
            <a:ext cx="9895951" cy="10336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Arial"/>
              <a:buNone/>
            </a:pPr>
            <a:r>
              <a:rPr b="1" lang="ja-JP" sz="6000" u="sng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2016～2023年</a:t>
            </a:r>
            <a:endParaRPr/>
          </a:p>
        </p:txBody>
      </p:sp>
      <p:sp>
        <p:nvSpPr>
          <p:cNvPr id="150" name="Google Shape;150;p7"/>
          <p:cNvSpPr txBox="1"/>
          <p:nvPr/>
        </p:nvSpPr>
        <p:spPr>
          <a:xfrm>
            <a:off x="662600" y="1891974"/>
            <a:ext cx="11065500" cy="31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ja-JP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2016年～守口市の家族のもとに転居</a:t>
            </a:r>
            <a:br>
              <a:rPr lang="ja-JP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ja-JP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ボランティア活動・義理の</a:t>
            </a:r>
            <a:r>
              <a:rPr lang="ja-JP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両親</a:t>
            </a:r>
            <a:r>
              <a:rPr lang="ja-JP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の介護等　</a:t>
            </a:r>
            <a:endParaRPr sz="4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ja-JP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2020年	～大阪市・守口市放課後学習支援事業</a:t>
            </a:r>
            <a:br>
              <a:rPr lang="ja-JP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ja-JP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管理者・講師</a:t>
            </a:r>
            <a:endParaRPr sz="4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ja-JP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2022年～個別指導塾塾長　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テーマ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2024-03-17T08:42:14Z</dcterms:created>
  <dc:creator>Toshi Mukai</dc:creator>
</cp:coreProperties>
</file>